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3" d="100"/>
          <a:sy n="113" d="100"/>
        </p:scale>
        <p:origin x="4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odel3d1.glb>
</file>

<file path=ppt/media/model3d2.glb>
</file>

<file path=ppt/media/model3d3.glb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94391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8594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4803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930400" y="3771174"/>
            <a:ext cx="7279649" cy="342174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0155628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087144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85686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87216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62188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5542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30562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0158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4970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13600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2228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4841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3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3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423121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417963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5878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42D271A2-8D39-4C68-ABEA-8B2468C9DC58}" type="datetimeFigureOut">
              <a:rPr lang="en-US" smtClean="0"/>
              <a:t>5/8/2025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C121C9-4846-4DB0-A6F7-6449A5BA9E7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5842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  <p:sldLayoutId id="2147483707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06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microsoft.com/office/2017/06/relationships/model3d" Target="../media/model3d2.glb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microsoft.com/office/2017/06/relationships/model3d" Target="../media/model3d3.glb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microsoft.com/office/2017/06/relationships/model3d" Target="../media/model3d1.glb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39FA97-E4FE-4387-A792-CBFD9A3D2B8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43187" y="732239"/>
            <a:ext cx="8825658" cy="1348381"/>
          </a:xfrm>
        </p:spPr>
        <p:txBody>
          <a:bodyPr/>
          <a:lstStyle/>
          <a:p>
            <a:r>
              <a:rPr lang="tr-TR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COMP.SEC.300</a:t>
            </a: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9DCC2D-EC95-4F84-97BC-382AF1F76702}"/>
              </a:ext>
            </a:extLst>
          </p:cNvPr>
          <p:cNvSpPr txBox="1"/>
          <p:nvPr/>
        </p:nvSpPr>
        <p:spPr>
          <a:xfrm>
            <a:off x="2411413" y="2080620"/>
            <a:ext cx="7137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/>
            <a:r>
              <a:rPr lang="tr-TR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Exercise Work Presentation</a:t>
            </a:r>
            <a:endParaRPr lang="en-US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C7140AD-DFFF-430B-9CDA-B86DB71521D5}"/>
              </a:ext>
            </a:extLst>
          </p:cNvPr>
          <p:cNvSpPr txBox="1"/>
          <p:nvPr/>
        </p:nvSpPr>
        <p:spPr>
          <a:xfrm>
            <a:off x="8619067" y="4885266"/>
            <a:ext cx="256833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Mehmet Onur Sahin</a:t>
            </a:r>
          </a:p>
          <a:p>
            <a:r>
              <a:rPr lang="tr-TR" dirty="0"/>
              <a:t>153374269</a:t>
            </a:r>
          </a:p>
          <a:p>
            <a:r>
              <a:rPr lang="tr-TR" dirty="0"/>
              <a:t>mehmet.sahin@tuni.fi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98575B0-EEA1-4B67-BBAE-961B42D81A9A}"/>
              </a:ext>
            </a:extLst>
          </p:cNvPr>
          <p:cNvSpPr txBox="1"/>
          <p:nvPr/>
        </p:nvSpPr>
        <p:spPr>
          <a:xfrm>
            <a:off x="4500033" y="2928945"/>
            <a:ext cx="3191934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sz="3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MatchScores</a:t>
            </a:r>
            <a:endParaRPr lang="en-US" sz="3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3D Model 7" descr="Soccer ball">
                <a:extLst>
                  <a:ext uri="{FF2B5EF4-FFF2-40B4-BE49-F238E27FC236}">
                    <a16:creationId xmlns:a16="http://schemas.microsoft.com/office/drawing/2014/main" id="{054DA180-9F75-4DE3-9073-BC31E034F27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12908885"/>
                  </p:ext>
                </p:extLst>
              </p:nvPr>
            </p:nvGraphicFramePr>
            <p:xfrm>
              <a:off x="1120796" y="3594650"/>
              <a:ext cx="2581233" cy="2581232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2581233" cy="2581232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2648767" ay="5025560" az="-2638540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4562399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3D Model 7" descr="Soccer ball">
                <a:extLst>
                  <a:ext uri="{FF2B5EF4-FFF2-40B4-BE49-F238E27FC236}">
                    <a16:creationId xmlns:a16="http://schemas.microsoft.com/office/drawing/2014/main" id="{054DA180-9F75-4DE3-9073-BC31E034F27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120796" y="3594650"/>
                <a:ext cx="2581233" cy="2581232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3D Model 8" descr="Basketball">
                <a:extLst>
                  <a:ext uri="{FF2B5EF4-FFF2-40B4-BE49-F238E27FC236}">
                    <a16:creationId xmlns:a16="http://schemas.microsoft.com/office/drawing/2014/main" id="{ECCE421C-83E4-4E18-847F-7868FC52D37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32146689"/>
                  </p:ext>
                </p:extLst>
              </p:nvPr>
            </p:nvGraphicFramePr>
            <p:xfrm>
              <a:off x="9140740" y="1962552"/>
              <a:ext cx="2328105" cy="232810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2328105" cy="2328104"/>
                    </a:xfrm>
                    <a:prstGeom prst="rect">
                      <a:avLst/>
                    </a:prstGeom>
                  </am3d:spPr>
                  <am3d:camera>
                    <am3d:pos x="0" y="0" z="814637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9093" d="1000000"/>
                    <am3d:preTrans dx="0" dy="-17998034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405447" ay="2263143" az="1634923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410418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3D Model 8" descr="Basketball">
                <a:extLst>
                  <a:ext uri="{FF2B5EF4-FFF2-40B4-BE49-F238E27FC236}">
                    <a16:creationId xmlns:a16="http://schemas.microsoft.com/office/drawing/2014/main" id="{ECCE421C-83E4-4E18-847F-7868FC52D37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140740" y="1962552"/>
                <a:ext cx="2328105" cy="2328104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483563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EC04D7-1524-4541-8F7E-64E4C73CBF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609601"/>
            <a:ext cx="9404723" cy="1400530"/>
          </a:xfrm>
        </p:spPr>
        <p:txBody>
          <a:bodyPr/>
          <a:lstStyle/>
          <a:p>
            <a:r>
              <a:rPr lang="tr-TR" dirty="0"/>
              <a:t>About the Project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F84107-50E9-4FC7-B11D-0CA74C1D8B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2446" y="1705785"/>
            <a:ext cx="8946541" cy="4195481"/>
          </a:xfrm>
        </p:spPr>
        <p:txBody>
          <a:bodyPr/>
          <a:lstStyle/>
          <a:p>
            <a:r>
              <a:rPr lang="tr-TR" dirty="0"/>
              <a:t>Goal: A website allowing users to follow match scores –football only for now-</a:t>
            </a:r>
          </a:p>
          <a:p>
            <a:endParaRPr lang="tr-TR" dirty="0"/>
          </a:p>
          <a:p>
            <a:pPr marL="0" indent="0">
              <a:buNone/>
            </a:pPr>
            <a:endParaRPr lang="tr-TR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4" name="3D Model 3" descr="Soccer Goal">
                <a:extLst>
                  <a:ext uri="{FF2B5EF4-FFF2-40B4-BE49-F238E27FC236}">
                    <a16:creationId xmlns:a16="http://schemas.microsoft.com/office/drawing/2014/main" id="{17755B88-1137-4B2F-8D52-7CE8376AC5F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31973844"/>
                  </p:ext>
                </p:extLst>
              </p:nvPr>
            </p:nvGraphicFramePr>
            <p:xfrm>
              <a:off x="3219365" y="2621660"/>
              <a:ext cx="5172616" cy="1784011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5172616" cy="1784011"/>
                    </a:xfrm>
                    <a:prstGeom prst="rect">
                      <a:avLst/>
                    </a:prstGeom>
                  </am3d:spPr>
                  <am3d:camera>
                    <am3d:pos x="0" y="0" z="51808515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36612" d="1000000"/>
                    <am3d:preTrans dx="0" dy="-5901639" dz="0"/>
                    <am3d:scale>
                      <am3d:sx n="1000000" d="1000000"/>
                      <am3d:sy n="1000000" d="1000000"/>
                      <am3d:sz n="1000000" d="1000000"/>
                    </am3d:scale>
                    <am3d:rot ax="262460" ay="54" az="5"/>
                    <am3d:postTrans dx="0" dy="0" dz="0"/>
                  </am3d:trans>
                  <am3d:raster rName="Office3DRenderer" rVer="16.0.8326">
                    <am3d:blip r:embed="rId3"/>
                  </am3d:raster>
                  <am3d:objViewport viewportSz="5418664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4" name="3D Model 3" descr="Soccer Goal">
                <a:extLst>
                  <a:ext uri="{FF2B5EF4-FFF2-40B4-BE49-F238E27FC236}">
                    <a16:creationId xmlns:a16="http://schemas.microsoft.com/office/drawing/2014/main" id="{17755B88-1137-4B2F-8D52-7CE8376AC5F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219365" y="2621660"/>
                <a:ext cx="5172616" cy="1784011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5" name="3D Model 4" descr="Soccer ball">
                <a:extLst>
                  <a:ext uri="{FF2B5EF4-FFF2-40B4-BE49-F238E27FC236}">
                    <a16:creationId xmlns:a16="http://schemas.microsoft.com/office/drawing/2014/main" id="{B22FF5A2-EEC6-41F1-A495-E9E581B5742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859267534"/>
                  </p:ext>
                </p:extLst>
              </p:nvPr>
            </p:nvGraphicFramePr>
            <p:xfrm>
              <a:off x="5481975" y="5601002"/>
              <a:ext cx="732558" cy="732559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732558" cy="732559"/>
                    </a:xfrm>
                    <a:prstGeom prst="rect">
                      <a:avLst/>
                    </a:prstGeom>
                  </am3d:spPr>
                  <am3d:camera>
                    <am3d:pos x="0" y="0" z="81469193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545592" d="1000000"/>
                    <am3d:preTrans dx="-201138" dy="-18600209" dz="-351418"/>
                    <am3d:scale>
                      <am3d:sx n="1000000" d="1000000"/>
                      <am3d:sy n="1000000" d="1000000"/>
                      <am3d:sz n="1000000" d="1000000"/>
                    </am3d:scale>
                    <am3d:rot ax="-6634586" ay="274105" az="718686"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1151163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5" name="3D Model 4" descr="Soccer ball">
                <a:extLst>
                  <a:ext uri="{FF2B5EF4-FFF2-40B4-BE49-F238E27FC236}">
                    <a16:creationId xmlns:a16="http://schemas.microsoft.com/office/drawing/2014/main" id="{B22FF5A2-EEC6-41F1-A495-E9E581B5742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481975" y="5601002"/>
                <a:ext cx="732558" cy="732559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823566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056589-E32A-4368-900E-F35EC2694F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782918"/>
            <a:ext cx="9404723" cy="1400530"/>
          </a:xfrm>
        </p:spPr>
        <p:txBody>
          <a:bodyPr/>
          <a:lstStyle/>
          <a:p>
            <a:r>
              <a:rPr lang="tr-TR" dirty="0"/>
              <a:t>Tech Stack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2CD1DE-4579-4BD8-B763-71A3672C8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tr-TR" dirty="0"/>
              <a:t>Backend: Python Flask</a:t>
            </a:r>
          </a:p>
          <a:p>
            <a:r>
              <a:rPr lang="tr-TR" dirty="0"/>
              <a:t>Database: MySQL</a:t>
            </a:r>
          </a:p>
          <a:p>
            <a:r>
              <a:rPr lang="tr-TR" dirty="0"/>
              <a:t>Frontend: HTML / CSS</a:t>
            </a:r>
          </a:p>
          <a:p>
            <a:r>
              <a:rPr lang="tr-TR" dirty="0"/>
              <a:t>Containerization: Docker</a:t>
            </a:r>
          </a:p>
          <a:p>
            <a:pPr marL="0" indent="0">
              <a:buNone/>
            </a:pPr>
            <a:endParaRPr lang="tr-TR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AFEBFC-65AA-4AC3-8DB3-C33A0B9A24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8082" y="3915799"/>
            <a:ext cx="9715317" cy="262332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BB34A92-3A2F-4459-95AB-06EB4772763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602" y="1057943"/>
            <a:ext cx="2317986" cy="130386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FC5A38A-61D2-4571-BC17-DBE3537FCAE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452" y="966089"/>
            <a:ext cx="2785533" cy="1448477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F80E0A3A-98A0-41EB-B015-85301A13D4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73452" y="2513249"/>
            <a:ext cx="2328333" cy="130386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5F4CBCE-9ADF-45B2-A9F5-FF860FDA13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3602" y="2508380"/>
            <a:ext cx="2317986" cy="1304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5990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200913-C5F0-41AE-8742-A4B8E0A0E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609601"/>
            <a:ext cx="9404723" cy="1400530"/>
          </a:xfrm>
        </p:spPr>
        <p:txBody>
          <a:bodyPr/>
          <a:lstStyle/>
          <a:p>
            <a:r>
              <a:rPr lang="tr-TR" dirty="0"/>
              <a:t>Secure Programming Implementations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5900E53-3402-4287-AC12-9F66A47D2F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03312" y="2416985"/>
            <a:ext cx="8946541" cy="4195481"/>
          </a:xfrm>
        </p:spPr>
        <p:txBody>
          <a:bodyPr/>
          <a:lstStyle/>
          <a:p>
            <a:r>
              <a:rPr lang="tr-TR" dirty="0"/>
              <a:t>Admin-only actions are restricted to admins by checking current session user’s is_admin flag -&gt; Broken Access Control (A01)</a:t>
            </a:r>
          </a:p>
          <a:p>
            <a:r>
              <a:rPr lang="tr-TR" dirty="0"/>
              <a:t>Passwords of users are hashed with SHA256 before saving to the database -&gt; Sensitive Data Exposure (A02)</a:t>
            </a:r>
          </a:p>
          <a:p>
            <a:r>
              <a:rPr lang="tr-TR" dirty="0"/>
              <a:t>Parametrized queries are used -&gt; SQL Injection (A03)</a:t>
            </a:r>
          </a:p>
          <a:p>
            <a:r>
              <a:rPr lang="tr-TR" dirty="0"/>
              <a:t>Form values are input-validated before calling any function on them -&gt; Improper Input Validation (CWE-20)</a:t>
            </a:r>
          </a:p>
        </p:txBody>
      </p:sp>
    </p:spTree>
    <p:extLst>
      <p:ext uri="{BB962C8B-B14F-4D97-AF65-F5344CB8AC3E}">
        <p14:creationId xmlns:p14="http://schemas.microsoft.com/office/powerpoint/2010/main" val="38377686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5BAE1E-2342-4E18-9AD0-04CA3F95F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03312" y="791384"/>
            <a:ext cx="9404723" cy="1400530"/>
          </a:xfrm>
        </p:spPr>
        <p:txBody>
          <a:bodyPr/>
          <a:lstStyle/>
          <a:p>
            <a:r>
              <a:rPr lang="tr-TR" dirty="0"/>
              <a:t>Testing the Implementations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8A9373-1048-4D93-8055-8A9FF72FFF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2972" y="1621118"/>
            <a:ext cx="8946541" cy="4195481"/>
          </a:xfrm>
        </p:spPr>
        <p:txBody>
          <a:bodyPr/>
          <a:lstStyle/>
          <a:p>
            <a:r>
              <a:rPr lang="tr-TR" dirty="0"/>
              <a:t>All implementations are tested manually</a:t>
            </a:r>
          </a:p>
        </p:txBody>
      </p:sp>
      <p:sp>
        <p:nvSpPr>
          <p:cNvPr id="8" name="Arrow: Notched Right 7">
            <a:extLst>
              <a:ext uri="{FF2B5EF4-FFF2-40B4-BE49-F238E27FC236}">
                <a16:creationId xmlns:a16="http://schemas.microsoft.com/office/drawing/2014/main" id="{0D6C07D0-FC2E-4123-9E84-5ED63267CB89}"/>
              </a:ext>
            </a:extLst>
          </p:cNvPr>
          <p:cNvSpPr/>
          <p:nvPr/>
        </p:nvSpPr>
        <p:spPr>
          <a:xfrm>
            <a:off x="5065971" y="3388373"/>
            <a:ext cx="1678860" cy="668866"/>
          </a:xfrm>
          <a:prstGeom prst="notchedRightArrow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BF03551-007C-46E2-AC0D-490095A060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97758" y="2892659"/>
            <a:ext cx="4801270" cy="208626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3A3EACE-570A-4EEB-97D3-CAC71713CE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144" y="2892659"/>
            <a:ext cx="4282900" cy="357578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FD3888-045F-486F-B6E8-2F4D548A2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89278" y="5192523"/>
            <a:ext cx="6512983" cy="1245249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9BC02B2-6AFD-4857-9388-637B56CA931C}"/>
              </a:ext>
            </a:extLst>
          </p:cNvPr>
          <p:cNvSpPr txBox="1"/>
          <p:nvPr/>
        </p:nvSpPr>
        <p:spPr>
          <a:xfrm>
            <a:off x="597098" y="2357620"/>
            <a:ext cx="16930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SQL Injection: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763802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BB963477-B8B1-42D0-9072-4E14DB930891}"/>
              </a:ext>
            </a:extLst>
          </p:cNvPr>
          <p:cNvSpPr txBox="1"/>
          <p:nvPr/>
        </p:nvSpPr>
        <p:spPr>
          <a:xfrm>
            <a:off x="4036764" y="6189134"/>
            <a:ext cx="32447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Users table in the database</a:t>
            </a: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948B976-7B00-46E4-BDF8-A0A047F280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89549" y="4204468"/>
            <a:ext cx="10128235" cy="18407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AEFFD1D8-CD43-432E-88F4-3F60576E4E2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9549" y="1037924"/>
            <a:ext cx="5394398" cy="270614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034CB23-C99B-4CCF-A7C4-5A33322D469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03707" y="1622412"/>
            <a:ext cx="4102960" cy="212165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54B7E14-BD8D-454F-84CD-AF419878F8ED}"/>
              </a:ext>
            </a:extLst>
          </p:cNvPr>
          <p:cNvSpPr txBox="1"/>
          <p:nvPr/>
        </p:nvSpPr>
        <p:spPr>
          <a:xfrm>
            <a:off x="2599267" y="3744064"/>
            <a:ext cx="1260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signup.py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164738E-F790-4DC8-AB70-B2238260F1AE}"/>
              </a:ext>
            </a:extLst>
          </p:cNvPr>
          <p:cNvSpPr txBox="1"/>
          <p:nvPr/>
        </p:nvSpPr>
        <p:spPr>
          <a:xfrm>
            <a:off x="7899449" y="3744064"/>
            <a:ext cx="21114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password_utils.py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BBA895B-A160-4FD3-9CD0-74F05770D4F3}"/>
              </a:ext>
            </a:extLst>
          </p:cNvPr>
          <p:cNvSpPr txBox="1"/>
          <p:nvPr/>
        </p:nvSpPr>
        <p:spPr>
          <a:xfrm>
            <a:off x="905933" y="577520"/>
            <a:ext cx="28809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Sensitive Data Exposure: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23268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E5A4653A-A6BE-4C5D-85F0-EA7A40E822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58749" y="3275196"/>
            <a:ext cx="5210902" cy="10764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D616D57-C418-435E-AC75-BDC1D3D3E325}"/>
              </a:ext>
            </a:extLst>
          </p:cNvPr>
          <p:cNvSpPr txBox="1"/>
          <p:nvPr/>
        </p:nvSpPr>
        <p:spPr>
          <a:xfrm>
            <a:off x="2277533" y="5058814"/>
            <a:ext cx="71465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is_admin flag checking in each action requiring administration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2543946-B54C-4022-A673-74F1AEF04C78}"/>
              </a:ext>
            </a:extLst>
          </p:cNvPr>
          <p:cNvSpPr txBox="1"/>
          <p:nvPr/>
        </p:nvSpPr>
        <p:spPr>
          <a:xfrm>
            <a:off x="5073878" y="4897364"/>
            <a:ext cx="954107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sz="6000" dirty="0"/>
              <a:t>…</a:t>
            </a:r>
            <a:endParaRPr lang="en-US" sz="60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245BB6C-1F5A-4AB5-8071-37281F2415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34615" y="1607838"/>
            <a:ext cx="3486637" cy="1095528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DD371C4-8048-4980-A77B-DDECBA0B1F57}"/>
              </a:ext>
            </a:extLst>
          </p:cNvPr>
          <p:cNvSpPr txBox="1"/>
          <p:nvPr/>
        </p:nvSpPr>
        <p:spPr>
          <a:xfrm>
            <a:off x="4781263" y="2721198"/>
            <a:ext cx="10695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login.py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82E06E5-BAD7-4DAA-A2A9-5ECE1923982F}"/>
              </a:ext>
            </a:extLst>
          </p:cNvPr>
          <p:cNvSpPr txBox="1"/>
          <p:nvPr/>
        </p:nvSpPr>
        <p:spPr>
          <a:xfrm>
            <a:off x="4781263" y="4351671"/>
            <a:ext cx="18614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add_match.py</a:t>
            </a: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01D7AAC-C6A1-4386-A41F-125E1239EC40}"/>
              </a:ext>
            </a:extLst>
          </p:cNvPr>
          <p:cNvSpPr txBox="1"/>
          <p:nvPr/>
        </p:nvSpPr>
        <p:spPr>
          <a:xfrm>
            <a:off x="1498600" y="1036008"/>
            <a:ext cx="27606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tr-TR" dirty="0"/>
              <a:t>Broken Access Control: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502652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F6B8F5-B310-4AE4-81AA-E86CFAE521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41511" y="2273051"/>
            <a:ext cx="9404723" cy="1400530"/>
          </a:xfrm>
        </p:spPr>
        <p:txBody>
          <a:bodyPr/>
          <a:lstStyle/>
          <a:p>
            <a:r>
              <a:rPr lang="tr-TR" dirty="0"/>
              <a:t>Thank you for listening to me!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30001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B01513"/>
      </a:accent1>
      <a:accent2>
        <a:srgbClr val="EA6312"/>
      </a:accent2>
      <a:accent3>
        <a:srgbClr val="E6B729"/>
      </a:accent3>
      <a:accent4>
        <a:srgbClr val="6AAC90"/>
      </a:accent4>
      <a:accent5>
        <a:srgbClr val="54849A"/>
      </a:accent5>
      <a:accent6>
        <a:srgbClr val="9E5E9B"/>
      </a:accent6>
      <a:hlink>
        <a:srgbClr val="58C1BA"/>
      </a:hlink>
      <a:folHlink>
        <a:srgbClr val="9DFF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111</TotalTime>
  <Words>184</Words>
  <Application>Microsoft Office PowerPoint</Application>
  <PresentationFormat>Widescreen</PresentationFormat>
  <Paragraphs>31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Century Gothic</vt:lpstr>
      <vt:lpstr>Times New Roman</vt:lpstr>
      <vt:lpstr>Wingdings 3</vt:lpstr>
      <vt:lpstr>Ion</vt:lpstr>
      <vt:lpstr>COMP.SEC.300</vt:lpstr>
      <vt:lpstr>About the Project</vt:lpstr>
      <vt:lpstr>Tech Stack</vt:lpstr>
      <vt:lpstr>Secure Programming Implementations</vt:lpstr>
      <vt:lpstr>Testing the Implementations</vt:lpstr>
      <vt:lpstr>PowerPoint Presentation</vt:lpstr>
      <vt:lpstr>PowerPoint Presentation</vt:lpstr>
      <vt:lpstr>Thank you for listening to me!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COMP.SEC.300</dc:title>
  <dc:creator>Mehmet Onur Şahin</dc:creator>
  <cp:lastModifiedBy>Mehmet Onur Şahin</cp:lastModifiedBy>
  <cp:revision>8</cp:revision>
  <dcterms:created xsi:type="dcterms:W3CDTF">2025-05-07T22:27:24Z</dcterms:created>
  <dcterms:modified xsi:type="dcterms:W3CDTF">2025-05-08T13:11:56Z</dcterms:modified>
</cp:coreProperties>
</file>

<file path=docProps/thumbnail.jpeg>
</file>